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6" r:id="rId1"/>
    <p:sldMasterId id="2147483706" r:id="rId2"/>
    <p:sldMasterId id="2147483712" r:id="rId3"/>
    <p:sldMasterId id="2147483724" r:id="rId4"/>
  </p:sldMasterIdLst>
  <p:notesMasterIdLst>
    <p:notesMasterId r:id="rId14"/>
  </p:notesMasterIdLst>
  <p:handoutMasterIdLst>
    <p:handoutMasterId r:id="rId15"/>
  </p:handoutMasterIdLst>
  <p:sldIdLst>
    <p:sldId id="446" r:id="rId5"/>
    <p:sldId id="447" r:id="rId6"/>
    <p:sldId id="433" r:id="rId7"/>
    <p:sldId id="454" r:id="rId8"/>
    <p:sldId id="426" r:id="rId9"/>
    <p:sldId id="453" r:id="rId10"/>
    <p:sldId id="449" r:id="rId11"/>
    <p:sldId id="434" r:id="rId12"/>
    <p:sldId id="44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288" userDrawn="1">
          <p15:clr>
            <a:srgbClr val="F26B43"/>
          </p15:clr>
        </p15:guide>
        <p15:guide id="3" orient="horz" pos="4056" userDrawn="1">
          <p15:clr>
            <a:srgbClr val="F26B43"/>
          </p15:clr>
        </p15:guide>
        <p15:guide id="4" orient="horz" pos="1488" userDrawn="1">
          <p15:clr>
            <a:srgbClr val="A4A3A4"/>
          </p15:clr>
        </p15:guide>
        <p15:guide id="5" pos="3816" userDrawn="1">
          <p15:clr>
            <a:srgbClr val="A4A3A4"/>
          </p15:clr>
        </p15:guide>
        <p15:guide id="6" pos="7416" userDrawn="1">
          <p15:clr>
            <a:srgbClr val="F26B43"/>
          </p15:clr>
        </p15:guide>
        <p15:guide id="7" orient="horz" pos="312" userDrawn="1">
          <p15:clr>
            <a:srgbClr val="F26B43"/>
          </p15:clr>
        </p15:guide>
        <p15:guide id="8" orient="horz" pos="2160" userDrawn="1">
          <p15:clr>
            <a:srgbClr val="A4A3A4"/>
          </p15:clr>
        </p15:guide>
        <p15:guide id="9" orient="horz" pos="23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5896"/>
    <a:srgbClr val="7C6560"/>
    <a:srgbClr val="29282D"/>
    <a:srgbClr val="E288B6"/>
    <a:srgbClr val="D75078"/>
    <a:srgbClr val="B38F6A"/>
    <a:srgbClr val="6667AB"/>
    <a:srgbClr val="BBBBBB"/>
    <a:srgbClr val="B9B9B9"/>
    <a:srgbClr val="85A0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07"/>
  </p:normalViewPr>
  <p:slideViewPr>
    <p:cSldViewPr snapToGrid="0">
      <p:cViewPr varScale="1">
        <p:scale>
          <a:sx n="90" d="100"/>
          <a:sy n="90" d="100"/>
        </p:scale>
        <p:origin x="232" y="536"/>
      </p:cViewPr>
      <p:guideLst>
        <p:guide orient="horz" pos="3672"/>
        <p:guide pos="288"/>
        <p:guide orient="horz" pos="4056"/>
        <p:guide orient="horz" pos="1488"/>
        <p:guide pos="3816"/>
        <p:guide pos="7416"/>
        <p:guide orient="horz" pos="312"/>
        <p:guide orient="horz" pos="2160"/>
        <p:guide orient="horz" pos="230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2640" y="-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B3440B4-626E-4F3C-BAEA-93BE989AF4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3A5570-8E4E-4AA9-B246-5A27A383B9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A69E4-EFBB-4687-8058-A94EE1B5781B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0D364A-9468-466A-ACCD-ABB3762BE8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9EF394-4AD6-48D1-9C4C-1B3D44BBF5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004FE7-BA7C-4FF4-9756-C6A1F2BCA37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173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E546B2-EB9C-4E9C-8793-C25F32D58B9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83F1C3-4FA3-4491-97F4-43CA9C8BDF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346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956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0805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600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</a:t>
            </a:r>
            <a:r>
              <a:rPr lang="en-US" dirty="0" err="1"/>
              <a:t>www.newhomesource.com</a:t>
            </a:r>
            <a:r>
              <a:rPr lang="en-US" dirty="0"/>
              <a:t>/learn/how-to-choose-the-right-neighborhood/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7466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</a:t>
            </a:r>
            <a:r>
              <a:rPr lang="en-US" dirty="0" err="1"/>
              <a:t>money.usnews.com</a:t>
            </a:r>
            <a:r>
              <a:rPr lang="en-US" dirty="0"/>
              <a:t>/loans/mortgages/articles/when-house-hunting-how-to-assess-a-neighborhood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83F1C3-4FA3-4491-97F4-43CA9C8BDF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5059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17136"/>
            <a:ext cx="6581554" cy="1371600"/>
          </a:xfrm>
        </p:spPr>
        <p:txBody>
          <a:bodyPr>
            <a:normAutofit/>
          </a:bodyPr>
          <a:lstStyle>
            <a:lvl1pPr>
              <a:lnSpc>
                <a:spcPts val="4600"/>
              </a:lnSpc>
              <a:defRPr sz="36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02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392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Amusements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889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Amusement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3A3BC27-A809-4F76-931E-2DE01059A5AB}"/>
              </a:ext>
            </a:extLst>
          </p:cNvPr>
          <p:cNvSpPr/>
          <p:nvPr userDrawn="1"/>
        </p:nvSpPr>
        <p:spPr>
          <a:xfrm>
            <a:off x="6712974" y="1651000"/>
            <a:ext cx="460459" cy="5207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6A5108-5EBA-43CE-BA4A-DA9EEF5D808A}"/>
              </a:ext>
            </a:extLst>
          </p:cNvPr>
          <p:cNvSpPr/>
          <p:nvPr userDrawn="1"/>
        </p:nvSpPr>
        <p:spPr>
          <a:xfrm>
            <a:off x="9271000" y="0"/>
            <a:ext cx="2921000" cy="5397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712910-50D0-4906-AB08-F37D02F96D4A}"/>
              </a:ext>
            </a:extLst>
          </p:cNvPr>
          <p:cNvSpPr/>
          <p:nvPr userDrawn="1"/>
        </p:nvSpPr>
        <p:spPr>
          <a:xfrm>
            <a:off x="0" y="2387600"/>
            <a:ext cx="5461000" cy="215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AC760C-BE23-4DA2-A294-3B5668F8AECA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072384"/>
            <a:ext cx="4946904" cy="28712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178040" y="457200"/>
            <a:ext cx="4562856" cy="6400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176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F9C7667-EADA-40AC-B931-4642E0A9A4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txBody>
          <a:bodyPr anchor="ctr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429000" y="2240280"/>
            <a:ext cx="4645152" cy="419709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C1CB8E8-F58A-4B26-B8AA-8977FC608E8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30936" y="4498848"/>
            <a:ext cx="2121408" cy="621792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200" b="1"/>
            </a:lvl1pPr>
            <a:lvl2pPr marL="457200" indent="0">
              <a:lnSpc>
                <a:spcPts val="1800"/>
              </a:lnSpc>
              <a:spcBef>
                <a:spcPts val="0"/>
              </a:spcBef>
              <a:buNone/>
              <a:defRPr sz="1200" b="1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200" b="1"/>
            </a:lvl3pPr>
            <a:lvl4pPr marL="1371600" indent="0">
              <a:lnSpc>
                <a:spcPts val="1800"/>
              </a:lnSpc>
              <a:spcBef>
                <a:spcPts val="0"/>
              </a:spcBef>
              <a:buNone/>
              <a:defRPr sz="1200" b="1"/>
            </a:lvl4pPr>
            <a:lvl5pPr marL="1828800" indent="0">
              <a:lnSpc>
                <a:spcPts val="1800"/>
              </a:lnSpc>
              <a:spcBef>
                <a:spcPts val="0"/>
              </a:spcBef>
              <a:buNone/>
              <a:defRPr sz="1200" b="1"/>
            </a:lvl5pPr>
          </a:lstStyle>
          <a:p>
            <a:pPr lvl="0"/>
            <a:r>
              <a:rPr lang="en-US"/>
              <a:t>Click to text</a:t>
            </a:r>
          </a:p>
        </p:txBody>
      </p:sp>
    </p:spTree>
    <p:extLst>
      <p:ext uri="{BB962C8B-B14F-4D97-AF65-F5344CB8AC3E}">
        <p14:creationId xmlns:p14="http://schemas.microsoft.com/office/powerpoint/2010/main" val="1980593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Balance act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 cap="all" baseline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03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Balancing Ac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0869985-B973-4011-9FA2-83D7EBB2EA53}"/>
              </a:ext>
            </a:extLst>
          </p:cNvPr>
          <p:cNvSpPr/>
          <p:nvPr userDrawn="1"/>
        </p:nvSpPr>
        <p:spPr>
          <a:xfrm>
            <a:off x="0" y="2400300"/>
            <a:ext cx="4267200" cy="4457700"/>
          </a:xfrm>
          <a:prstGeom prst="rect">
            <a:avLst/>
          </a:prstGeom>
          <a:solidFill>
            <a:srgbClr val="D293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99032"/>
            <a:ext cx="3619501" cy="87782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54500" y="0"/>
            <a:ext cx="74803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75D44F0-DADD-4DCC-82EC-FDB3E9878AA9}"/>
              </a:ext>
            </a:extLst>
          </p:cNvPr>
          <p:cNvSpPr/>
          <p:nvPr userDrawn="1"/>
        </p:nvSpPr>
        <p:spPr>
          <a:xfrm>
            <a:off x="11734800" y="4445000"/>
            <a:ext cx="457200" cy="2413000"/>
          </a:xfrm>
          <a:prstGeom prst="rect">
            <a:avLst/>
          </a:prstGeom>
          <a:solidFill>
            <a:srgbClr val="884C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8CFE2C9-8B6E-4DDA-A5EA-04581F7629F0}"/>
              </a:ext>
            </a:extLst>
          </p:cNvPr>
          <p:cNvSpPr/>
          <p:nvPr userDrawn="1"/>
        </p:nvSpPr>
        <p:spPr>
          <a:xfrm>
            <a:off x="11734800" y="0"/>
            <a:ext cx="457200" cy="4462272"/>
          </a:xfrm>
          <a:prstGeom prst="rect">
            <a:avLst/>
          </a:prstGeom>
          <a:solidFill>
            <a:srgbClr val="86A2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23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 hidden="1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6FEDCD9-19A7-423B-ABE0-DDD032DE8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7467601" cy="1572768"/>
          </a:xfrm>
        </p:spPr>
        <p:txBody>
          <a:bodyPr/>
          <a:lstStyle>
            <a:lvl1pPr>
              <a:lnSpc>
                <a:spcPts val="46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BD7372B-17B4-4062-8BFA-745581B273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540000"/>
            <a:ext cx="6591300" cy="340360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ts val="3000"/>
              </a:lnSpc>
              <a:spcBef>
                <a:spcPts val="0"/>
              </a:spcBef>
              <a:buFont typeface="+mj-lt"/>
              <a:buAutoNum type="arabicPeriod"/>
              <a:defRPr sz="1800"/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9A28F9-9D68-48A2-A1AD-C1C318C0EC8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15300" y="1384300"/>
            <a:ext cx="3410712" cy="4572000"/>
          </a:xfrm>
          <a:prstGeom prst="roundRect">
            <a:avLst>
              <a:gd name="adj" fmla="val 2543"/>
            </a:avLst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32" userDrawn="1">
          <p15:clr>
            <a:srgbClr val="FBAE40"/>
          </p15:clr>
        </p15:guide>
        <p15:guide id="2" pos="336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Wellspring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b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942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2255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lette Star of the show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2569464"/>
            <a:ext cx="3619501" cy="1179576"/>
          </a:xfrm>
        </p:spPr>
        <p:txBody>
          <a:bodyPr anchor="t" anchorCtr="0">
            <a:normAutofit/>
          </a:bodyPr>
          <a:lstStyle>
            <a:lvl1pPr>
              <a:lnSpc>
                <a:spcPts val="4000"/>
              </a:lnSpc>
              <a:defRPr sz="32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2F51F73-5064-47F8-83FD-440E0ED1950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79392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06FF689A-8221-42E8-96D4-ED4D3AD501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27064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96424DB2-4D46-493F-A5B8-8901EDA394F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74736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0AF2B6E1-5738-41B1-8C15-EA671549014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122408" y="1463040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6C8D73EB-347C-4E13-94C8-FA8FADE4655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279392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9DFA5C56-9B47-4F87-8E12-30A936274F1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27064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1E3B5888-98ED-48E4-8AA8-5BAB43F8516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174736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569C9EE3-34D1-4DE0-B06C-2F6212F7C32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122408" y="4087368"/>
            <a:ext cx="1499616" cy="219456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ersive palette Star of the sh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462B86F-90E5-425E-9F83-8477D8111E1D}"/>
              </a:ext>
            </a:extLst>
          </p:cNvPr>
          <p:cNvSpPr/>
          <p:nvPr userDrawn="1"/>
        </p:nvSpPr>
        <p:spPr>
          <a:xfrm>
            <a:off x="0" y="495300"/>
            <a:ext cx="6057900" cy="133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5269853-3C2C-4F9C-B1BB-E00F7A1DB9E1}"/>
              </a:ext>
            </a:extLst>
          </p:cNvPr>
          <p:cNvSpPr/>
          <p:nvPr userDrawn="1"/>
        </p:nvSpPr>
        <p:spPr>
          <a:xfrm>
            <a:off x="6530703" y="495300"/>
            <a:ext cx="2931587" cy="262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759D58-52AF-4785-8A33-F528F46D88A3}"/>
              </a:ext>
            </a:extLst>
          </p:cNvPr>
          <p:cNvSpPr/>
          <p:nvPr userDrawn="1"/>
        </p:nvSpPr>
        <p:spPr>
          <a:xfrm>
            <a:off x="8852618" y="3863713"/>
            <a:ext cx="2921000" cy="259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3E0F4-EC0D-43C2-AC84-A53134C8566E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 anchor="t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489200"/>
            <a:ext cx="5202936" cy="35478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997700" y="914400"/>
            <a:ext cx="4334256" cy="5093208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3668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488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700" r:id="rId2"/>
    <p:sldLayoutId id="2147483701" r:id="rId3"/>
    <p:sldLayoutId id="2147483702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03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1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508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23" r:id="rId2"/>
    <p:sldLayoutId id="214748373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0DF88-AC53-41A3-8067-D7E6D5DB1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755C1-18CC-4FD3-A030-3DAF46991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310904-DE8F-4B8E-99C6-5AFA03672FFA}" type="datetimeFigureOut">
              <a:rPr lang="en-US" smtClean="0"/>
              <a:t>7/29/22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029F1-B791-445F-A184-90CC7A1BEC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98767-7C9E-42DE-9782-D932A0FF1B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FADE3-B84E-4AF7-91CC-AB47E1A4361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013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0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112" userDrawn="1">
          <p15:clr>
            <a:srgbClr val="F26B43"/>
          </p15:clr>
        </p15:guide>
        <p15:guide id="2" pos="2568" userDrawn="1">
          <p15:clr>
            <a:srgbClr val="F26B43"/>
          </p15:clr>
        </p15:guide>
        <p15:guide id="3" pos="288" userDrawn="1">
          <p15:clr>
            <a:srgbClr val="5ACBF0"/>
          </p15:clr>
        </p15:guide>
        <p15:guide id="4" pos="7392" userDrawn="1">
          <p15:clr>
            <a:srgbClr val="5ACBF0"/>
          </p15:clr>
        </p15:guide>
        <p15:guide id="5" orient="horz" pos="576" userDrawn="1">
          <p15:clr>
            <a:srgbClr val="5ACBF0"/>
          </p15:clr>
        </p15:guide>
        <p15:guide id="6" orient="horz" pos="3744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bstract image of curvy lines">
            <a:extLst>
              <a:ext uri="{FF2B5EF4-FFF2-40B4-BE49-F238E27FC236}">
                <a16:creationId xmlns:a16="http://schemas.microsoft.com/office/drawing/2014/main" id="{81F59575-96AE-45B0-B1FB-3CFC139E9D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225" y="0"/>
            <a:ext cx="12191550" cy="685799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47D8D-E852-43D5-858E-2D01BE57F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515034"/>
            <a:ext cx="10491537" cy="1371600"/>
          </a:xfrm>
        </p:spPr>
        <p:txBody>
          <a:bodyPr anchor="t" anchorCtr="0">
            <a:normAutofit fontScale="90000"/>
          </a:bodyPr>
          <a:lstStyle/>
          <a:p>
            <a:r>
              <a:rPr lang="en-US" sz="4000" dirty="0"/>
              <a:t>ROYAL </a:t>
            </a:r>
            <a:r>
              <a:rPr lang="en-US" sz="4000" dirty="0" err="1"/>
              <a:t>HOmes</a:t>
            </a:r>
            <a:r>
              <a:rPr lang="en-US" sz="4000" dirty="0"/>
              <a:t> </a:t>
            </a:r>
            <a:br>
              <a:rPr lang="en-US" dirty="0"/>
            </a:br>
            <a:r>
              <a:rPr lang="en-US" sz="3100" i="1" dirty="0"/>
              <a:t>KING COUNTY Housing LINEAR REGRESSION ANALYSIS</a:t>
            </a:r>
            <a:br>
              <a:rPr lang="en-US" sz="3100" i="1" dirty="0"/>
            </a:br>
            <a:r>
              <a:rPr lang="en-US" sz="2200" i="1" dirty="0"/>
              <a:t>By Natalya Doris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58315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erson standing on a rock while looking at the ocean wave with outstretched arms">
            <a:extLst>
              <a:ext uri="{FF2B5EF4-FFF2-40B4-BE49-F238E27FC236}">
                <a16:creationId xmlns:a16="http://schemas.microsoft.com/office/drawing/2014/main" id="{8C1A64BB-92C4-44CC-9AB7-8416F1B9BF5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rgbClr val="6768AB">
              <a:alpha val="75000"/>
            </a:srgbClr>
          </a:solidFill>
        </p:spPr>
      </p:pic>
      <p:sp>
        <p:nvSpPr>
          <p:cNvPr id="9" name="Rectangle 8" descr="Shaded overlay">
            <a:extLst>
              <a:ext uri="{FF2B5EF4-FFF2-40B4-BE49-F238E27FC236}">
                <a16:creationId xmlns:a16="http://schemas.microsoft.com/office/drawing/2014/main" id="{558C501A-DC1F-4BA4-BFFA-44EF8845A3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68AB">
              <a:alpha val="7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5A981B-6487-4B00-9EAF-D0D748FA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11174819" cy="903767"/>
          </a:xfrm>
        </p:spPr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43F7E3B-CE99-4770-8587-6554C15693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239272"/>
            <a:ext cx="7537271" cy="3704328"/>
          </a:xfrm>
        </p:spPr>
        <p:txBody>
          <a:bodyPr/>
          <a:lstStyle/>
          <a:p>
            <a:r>
              <a:rPr lang="en-US" sz="2400" dirty="0"/>
              <a:t>Real estate company Royal Homes is looking to better understand the King County housing market before they open up shop. </a:t>
            </a:r>
          </a:p>
          <a:p>
            <a:endParaRPr lang="en-US" sz="2400" dirty="0"/>
          </a:p>
          <a:p>
            <a:r>
              <a:rPr lang="en-US" sz="2400" dirty="0"/>
              <a:t>We seek to answer the following questions on behalf of Royal Homes: what types of homes should they be looking to sell to make the most profit? What features lend towards higher sale prices?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9851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D5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38801" cy="1572126"/>
          </a:xfrm>
        </p:spPr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1997242"/>
            <a:ext cx="5638800" cy="4451684"/>
          </a:xfrm>
        </p:spPr>
        <p:txBody>
          <a:bodyPr/>
          <a:lstStyle/>
          <a:p>
            <a:r>
              <a:rPr lang="en-US" dirty="0"/>
              <a:t>This project uses the King County House Sales dataset, which includes the following columns, among others: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‘price’: sale price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'waterfront': whether the house is on the waterfront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'view': quality of view from 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'condition': how good the overall condition of the house is; related to maintenance of 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'</a:t>
            </a:r>
            <a:r>
              <a:rPr lang="en-US" dirty="0" err="1"/>
              <a:t>zipcode</a:t>
            </a:r>
            <a:r>
              <a:rPr lang="en-US" dirty="0"/>
              <a:t>': ZIP Code used by the USPS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'</a:t>
            </a:r>
            <a:r>
              <a:rPr lang="en-US" dirty="0" err="1"/>
              <a:t>sqft_living</a:t>
            </a:r>
            <a:r>
              <a:rPr lang="en-US" dirty="0"/>
              <a:t>': sq. ft. of living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7" name="Picture Placeholder 6" descr="Picture of a spiral staircase">
            <a:extLst>
              <a:ext uri="{FF2B5EF4-FFF2-40B4-BE49-F238E27FC236}">
                <a16:creationId xmlns:a16="http://schemas.microsoft.com/office/drawing/2014/main" id="{85B5D68D-0A19-45D6-AE1A-3B9217CF47B3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97700" y="914400"/>
            <a:ext cx="4334256" cy="5093208"/>
          </a:xfrm>
        </p:spPr>
      </p:pic>
    </p:spTree>
    <p:extLst>
      <p:ext uri="{BB962C8B-B14F-4D97-AF65-F5344CB8AC3E}">
        <p14:creationId xmlns:p14="http://schemas.microsoft.com/office/powerpoint/2010/main" val="2943388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9CA31F-7B77-3552-4FCD-BB3EDB797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7668" y="972812"/>
            <a:ext cx="9116663" cy="491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4956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6A8C9-9EB6-43DA-BD3E-58FAC144B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14400"/>
            <a:ext cx="5605272" cy="1572126"/>
          </a:xfrm>
        </p:spPr>
        <p:txBody>
          <a:bodyPr anchor="ctr" anchorCtr="0"/>
          <a:lstStyle/>
          <a:p>
            <a:r>
              <a:rPr lang="en-US" dirty="0"/>
              <a:t>The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CE68-C884-4900-BA05-58DEA151103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200" y="3072384"/>
            <a:ext cx="4946904" cy="2871216"/>
          </a:xfrm>
        </p:spPr>
        <p:txBody>
          <a:bodyPr/>
          <a:lstStyle/>
          <a:p>
            <a:r>
              <a:rPr lang="en-US" dirty="0">
                <a:latin typeface="Segoe UI" panose="020B0502040204020203" pitchFamily="34" charset="0"/>
              </a:rPr>
              <a:t>To better understand how various attributes of a home influence sale price, we perform a multiple linear regression model with the King County data. We determine that </a:t>
            </a:r>
            <a:r>
              <a:rPr lang="en-US" b="1" dirty="0">
                <a:latin typeface="Segoe UI" panose="020B0502040204020203" pitchFamily="34" charset="0"/>
              </a:rPr>
              <a:t>sq. ft. of living space</a:t>
            </a:r>
            <a:r>
              <a:rPr lang="en-US" dirty="0">
                <a:latin typeface="Segoe UI" panose="020B0502040204020203" pitchFamily="34" charset="0"/>
              </a:rPr>
              <a:t>, </a:t>
            </a:r>
            <a:r>
              <a:rPr lang="en-US" b="1" dirty="0">
                <a:latin typeface="Segoe UI" panose="020B0502040204020203" pitchFamily="34" charset="0"/>
              </a:rPr>
              <a:t>zip code</a:t>
            </a:r>
            <a:r>
              <a:rPr lang="en-US" dirty="0">
                <a:latin typeface="Segoe UI" panose="020B0502040204020203" pitchFamily="34" charset="0"/>
              </a:rPr>
              <a:t>, </a:t>
            </a:r>
            <a:r>
              <a:rPr lang="en-US" b="1" dirty="0">
                <a:latin typeface="Segoe UI" panose="020B0502040204020203" pitchFamily="34" charset="0"/>
              </a:rPr>
              <a:t>waterfront</a:t>
            </a:r>
            <a:r>
              <a:rPr lang="en-US" dirty="0">
                <a:latin typeface="Segoe UI" panose="020B0502040204020203" pitchFamily="34" charset="0"/>
              </a:rPr>
              <a:t> status, </a:t>
            </a:r>
            <a:r>
              <a:rPr lang="en-US" b="1" dirty="0">
                <a:latin typeface="Segoe UI" panose="020B0502040204020203" pitchFamily="34" charset="0"/>
              </a:rPr>
              <a:t>view </a:t>
            </a:r>
            <a:r>
              <a:rPr lang="en-US" dirty="0">
                <a:latin typeface="Segoe UI" panose="020B0502040204020203" pitchFamily="34" charset="0"/>
              </a:rPr>
              <a:t>and </a:t>
            </a:r>
            <a:r>
              <a:rPr lang="en-US" b="1" dirty="0">
                <a:latin typeface="Segoe UI" panose="020B0502040204020203" pitchFamily="34" charset="0"/>
              </a:rPr>
              <a:t>condition</a:t>
            </a:r>
            <a:r>
              <a:rPr lang="en-US" dirty="0">
                <a:latin typeface="Segoe UI" panose="020B0502040204020203" pitchFamily="34" charset="0"/>
              </a:rPr>
              <a:t> are among the most influential factors in determining sale price.</a:t>
            </a:r>
            <a:endParaRPr lang="en-US" dirty="0"/>
          </a:p>
        </p:txBody>
      </p:sp>
      <p:pic>
        <p:nvPicPr>
          <p:cNvPr id="1026" name="Picture 2" descr="How to Choose the Right Neighborhood - NewHomeSource">
            <a:extLst>
              <a:ext uri="{FF2B5EF4-FFF2-40B4-BE49-F238E27FC236}">
                <a16:creationId xmlns:a16="http://schemas.microsoft.com/office/drawing/2014/main" id="{9046C753-1A0F-5108-12DD-DA3648A99473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35" r="29935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138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83E82AC7-2D8F-FE7D-EF52-7823E5D0B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" r="135"/>
          <a:stretch>
            <a:fillRect/>
          </a:stretch>
        </p:blipFill>
        <p:spPr bwMode="auto">
          <a:xfrm>
            <a:off x="509832" y="1248727"/>
            <a:ext cx="5439569" cy="3658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23">
            <a:extLst>
              <a:ext uri="{FF2B5EF4-FFF2-40B4-BE49-F238E27FC236}">
                <a16:creationId xmlns:a16="http://schemas.microsoft.com/office/drawing/2014/main" id="{EE988B34-9A31-327A-F7A0-C8D197CCD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311" y="214313"/>
            <a:ext cx="5229227" cy="734377"/>
          </a:xfrm>
        </p:spPr>
        <p:txBody>
          <a:bodyPr>
            <a:normAutofit/>
          </a:bodyPr>
          <a:lstStyle/>
          <a:p>
            <a:r>
              <a:rPr lang="en-US" dirty="0"/>
              <a:t>Model Selection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F9220D19-F9BB-D307-A38C-6A8009753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9199" y="2849262"/>
            <a:ext cx="5292969" cy="3658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1875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9FB09A5E-B63C-9619-C5AF-EA8989535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461" y="342899"/>
            <a:ext cx="5229227" cy="734377"/>
          </a:xfrm>
        </p:spPr>
        <p:txBody>
          <a:bodyPr>
            <a:normAutofit/>
          </a:bodyPr>
          <a:lstStyle/>
          <a:p>
            <a:r>
              <a:rPr lang="en-US" dirty="0"/>
              <a:t>Model Results</a:t>
            </a:r>
          </a:p>
        </p:txBody>
      </p:sp>
      <p:pic>
        <p:nvPicPr>
          <p:cNvPr id="31" name="Picture 30" descr="Table&#10;&#10;Description automatically generated">
            <a:extLst>
              <a:ext uri="{FF2B5EF4-FFF2-40B4-BE49-F238E27FC236}">
                <a16:creationId xmlns:a16="http://schemas.microsoft.com/office/drawing/2014/main" id="{7C434463-55B1-B31C-9E40-0CDA5DCDC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38" y="1328419"/>
            <a:ext cx="5232400" cy="3302000"/>
          </a:xfrm>
          <a:prstGeom prst="rect">
            <a:avLst/>
          </a:prstGeom>
        </p:spPr>
      </p:pic>
      <p:pic>
        <p:nvPicPr>
          <p:cNvPr id="34" name="Picture 33" descr="Table&#10;&#10;Description automatically generated">
            <a:extLst>
              <a:ext uri="{FF2B5EF4-FFF2-40B4-BE49-F238E27FC236}">
                <a16:creationId xmlns:a16="http://schemas.microsoft.com/office/drawing/2014/main" id="{C4264B76-08C8-52B1-A8B3-13C56ECC8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188" y="4881562"/>
            <a:ext cx="4635500" cy="1435100"/>
          </a:xfrm>
          <a:prstGeom prst="rect">
            <a:avLst/>
          </a:prstGeom>
        </p:spPr>
      </p:pic>
      <p:pic>
        <p:nvPicPr>
          <p:cNvPr id="36" name="Picture 35" descr="Table&#10;&#10;Description automatically generated">
            <a:extLst>
              <a:ext uri="{FF2B5EF4-FFF2-40B4-BE49-F238E27FC236}">
                <a16:creationId xmlns:a16="http://schemas.microsoft.com/office/drawing/2014/main" id="{25243702-0933-5B19-CB62-5A1FE548E9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8239" y="1077276"/>
            <a:ext cx="57023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48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42913"/>
            <a:ext cx="3619501" cy="1806511"/>
          </a:xfrm>
        </p:spPr>
        <p:txBody>
          <a:bodyPr>
            <a:normAutofit/>
          </a:bodyPr>
          <a:lstStyle/>
          <a:p>
            <a:r>
              <a:rPr lang="en-US" sz="2800" dirty="0"/>
              <a:t>Recommendations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154013F-D2A9-4715-ACE2-3720EA35B8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6225" y="2736913"/>
            <a:ext cx="3800475" cy="266376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Find properties of larger size in advantageous zip codes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Waterfront properties and properties with good views sell at higher prices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Condition matters. A house in poor condition will yield a lower sale price</a:t>
            </a:r>
          </a:p>
        </p:txBody>
      </p:sp>
      <p:pic>
        <p:nvPicPr>
          <p:cNvPr id="6148" name="Picture 4" descr="When House Hunting, How to Assess a Neighborhood">
            <a:extLst>
              <a:ext uri="{FF2B5EF4-FFF2-40B4-BE49-F238E27FC236}">
                <a16:creationId xmlns:a16="http://schemas.microsoft.com/office/drawing/2014/main" id="{18133CCB-E90E-A3A4-481F-97B84BE38E4B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0" r="7660"/>
          <a:stretch>
            <a:fillRect/>
          </a:stretch>
        </p:blipFill>
        <p:spPr bwMode="auto">
          <a:xfrm>
            <a:off x="4743450" y="960120"/>
            <a:ext cx="6540246" cy="507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E4EF4-8D58-4BFD-9454-26C0FB623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685800"/>
            <a:ext cx="7467601" cy="1572768"/>
          </a:xfrm>
        </p:spPr>
        <p:txBody>
          <a:bodyPr>
            <a:normAutofit/>
          </a:bodyPr>
          <a:lstStyle/>
          <a:p>
            <a:r>
              <a:rPr lang="en-US" sz="4000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AA20-608C-4737-B926-56858E7E7E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7199" y="2258568"/>
            <a:ext cx="11301413" cy="3403600"/>
          </a:xfrm>
        </p:spPr>
        <p:txBody>
          <a:bodyPr tIns="0" bIns="0">
            <a:noAutofit/>
          </a:bodyPr>
          <a:lstStyle/>
          <a:p>
            <a:r>
              <a:rPr lang="en-US" sz="2400" dirty="0"/>
              <a:t>Do a deep dive on top zip codes – what attributes do these houses most commonly feature?</a:t>
            </a:r>
          </a:p>
          <a:p>
            <a:endParaRPr lang="en-US" sz="2400" dirty="0"/>
          </a:p>
          <a:p>
            <a:r>
              <a:rPr lang="en-US" sz="2400" dirty="0"/>
              <a:t>Find data that breaks down ‘view’ into more specific categories – water view vs city view vs greenery, for example</a:t>
            </a:r>
          </a:p>
          <a:p>
            <a:endParaRPr lang="en-US" sz="2400" dirty="0"/>
          </a:p>
          <a:p>
            <a:r>
              <a:rPr lang="en-US" sz="2400" dirty="0"/>
              <a:t>Gather data on sales in more recent years – are there any attributes that are more impactful on sale price now?</a:t>
            </a:r>
          </a:p>
        </p:txBody>
      </p:sp>
    </p:spTree>
    <p:extLst>
      <p:ext uri="{BB962C8B-B14F-4D97-AF65-F5344CB8AC3E}">
        <p14:creationId xmlns:p14="http://schemas.microsoft.com/office/powerpoint/2010/main" val="366443420"/>
      </p:ext>
    </p:extLst>
  </p:cSld>
  <p:clrMapOvr>
    <a:masterClrMapping/>
  </p:clrMapOvr>
</p:sld>
</file>

<file path=ppt/theme/theme1.xml><?xml version="1.0" encoding="utf-8"?>
<a:theme xmlns:a="http://schemas.openxmlformats.org/drawingml/2006/main" name="Balancing Act">
  <a:themeElements>
    <a:clrScheme name="Balancing Act">
      <a:dk1>
        <a:sysClr val="windowText" lastClr="000000"/>
      </a:dk1>
      <a:lt1>
        <a:sysClr val="window" lastClr="FFFFFF"/>
      </a:lt1>
      <a:dk2>
        <a:srgbClr val="8A4C5D"/>
      </a:dk2>
      <a:lt2>
        <a:srgbClr val="9E838E"/>
      </a:lt2>
      <a:accent1>
        <a:srgbClr val="C6ADB0"/>
      </a:accent1>
      <a:accent2>
        <a:srgbClr val="E3C0BF"/>
      </a:accent2>
      <a:accent3>
        <a:srgbClr val="D4937F"/>
      </a:accent3>
      <a:accent4>
        <a:srgbClr val="CCB87E"/>
      </a:accent4>
      <a:accent5>
        <a:srgbClr val="6667AB"/>
      </a:accent5>
      <a:accent6>
        <a:srgbClr val="86A094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ellspring">
  <a:themeElements>
    <a:clrScheme name="Wellspring">
      <a:dk1>
        <a:sysClr val="windowText" lastClr="000000"/>
      </a:dk1>
      <a:lt1>
        <a:sysClr val="window" lastClr="FFFFFF"/>
      </a:lt1>
      <a:dk2>
        <a:srgbClr val="A1CAC9"/>
      </a:dk2>
      <a:lt2>
        <a:srgbClr val="48996B"/>
      </a:lt2>
      <a:accent1>
        <a:srgbClr val="759F51"/>
      </a:accent1>
      <a:accent2>
        <a:srgbClr val="436A2F"/>
      </a:accent2>
      <a:accent3>
        <a:srgbClr val="CFBF54"/>
      </a:accent3>
      <a:accent4>
        <a:srgbClr val="B3832F"/>
      </a:accent4>
      <a:accent5>
        <a:srgbClr val="8C5896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tar of the show">
  <a:themeElements>
    <a:clrScheme name="Star of the show">
      <a:dk1>
        <a:sysClr val="windowText" lastClr="000000"/>
      </a:dk1>
      <a:lt1>
        <a:sysClr val="window" lastClr="FFFFFF"/>
      </a:lt1>
      <a:dk2>
        <a:srgbClr val="29282D"/>
      </a:dk2>
      <a:lt2>
        <a:srgbClr val="625C60"/>
      </a:lt2>
      <a:accent1>
        <a:srgbClr val="7C6560"/>
      </a:accent1>
      <a:accent2>
        <a:srgbClr val="AEA392"/>
      </a:accent2>
      <a:accent3>
        <a:srgbClr val="DBD4D0"/>
      </a:accent3>
      <a:accent4>
        <a:srgbClr val="8E7961"/>
      </a:accent4>
      <a:accent5>
        <a:srgbClr val="F0EDE8"/>
      </a:accent5>
      <a:accent6>
        <a:srgbClr val="6667AB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Amusements">
  <a:themeElements>
    <a:clrScheme name="Amusements">
      <a:dk1>
        <a:sysClr val="windowText" lastClr="000000"/>
      </a:dk1>
      <a:lt1>
        <a:sysClr val="window" lastClr="FFFFFF"/>
      </a:lt1>
      <a:dk2>
        <a:srgbClr val="D77E6F"/>
      </a:dk2>
      <a:lt2>
        <a:srgbClr val="6667AB"/>
      </a:lt2>
      <a:accent1>
        <a:srgbClr val="B38F6A"/>
      </a:accent1>
      <a:accent2>
        <a:srgbClr val="D75078"/>
      </a:accent2>
      <a:accent3>
        <a:srgbClr val="E288B6"/>
      </a:accent3>
      <a:accent4>
        <a:srgbClr val="E9445D"/>
      </a:accent4>
      <a:accent5>
        <a:srgbClr val="EEC272"/>
      </a:accent5>
      <a:accent6>
        <a:srgbClr val="85A0A9"/>
      </a:accent6>
      <a:hlink>
        <a:srgbClr val="0563C1"/>
      </a:hlink>
      <a:folHlink>
        <a:srgbClr val="954F72"/>
      </a:folHlink>
    </a:clrScheme>
    <a:fontScheme name="Custom 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tf66906339_win32</Template>
  <TotalTime>0</TotalTime>
  <Words>353</Words>
  <Application>Microsoft Macintosh PowerPoint</Application>
  <PresentationFormat>Widescreen</PresentationFormat>
  <Paragraphs>35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Segoe UI</vt:lpstr>
      <vt:lpstr>Segoe UI Light</vt:lpstr>
      <vt:lpstr>Balancing Act</vt:lpstr>
      <vt:lpstr>Wellspring</vt:lpstr>
      <vt:lpstr>Star of the show</vt:lpstr>
      <vt:lpstr>Amusements</vt:lpstr>
      <vt:lpstr>ROYAL HOmes  KING COUNTY Housing LINEAR REGRESSION ANALYSIS By Natalya Doris</vt:lpstr>
      <vt:lpstr>Business Problem</vt:lpstr>
      <vt:lpstr>THE Data</vt:lpstr>
      <vt:lpstr>PowerPoint Presentation</vt:lpstr>
      <vt:lpstr>The Model</vt:lpstr>
      <vt:lpstr>Model Selection</vt:lpstr>
      <vt:lpstr>Model Results</vt:lpstr>
      <vt:lpstr>Recommendations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2021-12-08T21:54:28Z</dcterms:created>
  <dcterms:modified xsi:type="dcterms:W3CDTF">2022-08-01T14:36:24Z</dcterms:modified>
</cp:coreProperties>
</file>